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0" r:id="rId3"/>
    <p:sldId id="283" r:id="rId4"/>
    <p:sldId id="298" r:id="rId5"/>
    <p:sldId id="282" r:id="rId6"/>
    <p:sldId id="290" r:id="rId7"/>
    <p:sldId id="294" r:id="rId8"/>
    <p:sldId id="284" r:id="rId9"/>
    <p:sldId id="293" r:id="rId10"/>
    <p:sldId id="286" r:id="rId11"/>
    <p:sldId id="299" r:id="rId12"/>
    <p:sldId id="287" r:id="rId13"/>
    <p:sldId id="281" r:id="rId14"/>
    <p:sldId id="288" r:id="rId15"/>
    <p:sldId id="292" r:id="rId16"/>
    <p:sldId id="289" r:id="rId17"/>
    <p:sldId id="296" r:id="rId18"/>
    <p:sldId id="297" r:id="rId19"/>
    <p:sldId id="295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99CCFF"/>
    <a:srgbClr val="009999"/>
    <a:srgbClr val="00808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43" autoAdjust="0"/>
  </p:normalViewPr>
  <p:slideViewPr>
    <p:cSldViewPr>
      <p:cViewPr varScale="1">
        <p:scale>
          <a:sx n="64" d="100"/>
          <a:sy n="64" d="100"/>
        </p:scale>
        <p:origin x="-12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0FD1-DD1F-43C3-B224-080877645791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D4FBC-66ED-4DAC-B93D-89E99FA8AE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0A833-E773-4E16-82D1-573775BCEC26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B2F0-AB9E-45D6-B50C-14A84E137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Gorbachev and Reagan -- </a:t>
            </a:r>
            <a:r>
              <a:rPr lang="en-US" sz="1200" dirty="0" smtClean="0"/>
              <a:t>AFP/Getty Images, http://www.britannica.com/bps/media-view/121436/1/0/0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Leaning Tower of Pisa – Stephen and</a:t>
            </a:r>
            <a:r>
              <a:rPr lang="en-US" baseline="0" dirty="0" smtClean="0"/>
              <a:t> Claire Farnsworth, http://www.flickr.com/photos/the_farnsworths/2623592483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Checklist -- http://www.flickr.com/photos/adesigna/4090782772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Tug of war -- http://www.flickr.com/photos/toffehoff/244870161 / http://www.flickr.com/photos/toffehoff/244870160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Square peg in a round hole -- http://www.flickr.com/photos/21664580@N04/2095574414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Legislature</a:t>
            </a:r>
            <a:r>
              <a:rPr lang="en-US" baseline="0" dirty="0" smtClean="0"/>
              <a:t> – Mike Refund, http://www.flickr.com/photos/deltamike/3358213826</a:t>
            </a:r>
          </a:p>
          <a:p>
            <a:r>
              <a:rPr lang="en-US" baseline="0" dirty="0" smtClean="0"/>
              <a:t>Wrench – Ed Platt, http://www.flickr.com/photos/philentropist/176054470</a:t>
            </a:r>
          </a:p>
          <a:p>
            <a:r>
              <a:rPr lang="en-US" baseline="0" dirty="0" smtClean="0"/>
              <a:t>Synchronize watches -- http://improveverywhere.com/2006/08/19/slo-mo-home-depot/</a:t>
            </a:r>
          </a:p>
          <a:p>
            <a:r>
              <a:rPr lang="en-US" baseline="0" dirty="0" smtClean="0"/>
              <a:t>Obama inauguration crowd – Brett </a:t>
            </a:r>
            <a:r>
              <a:rPr lang="en-US" baseline="0" dirty="0" err="1" smtClean="0"/>
              <a:t>Farmiloe</a:t>
            </a:r>
            <a:r>
              <a:rPr lang="en-US" baseline="0" dirty="0" smtClean="0"/>
              <a:t>, http://www.flickr.com/photos/pursuethepassion/3220803117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Edward Burne-Jones (British, 1833-1898)</a:t>
            </a:r>
          </a:p>
          <a:p>
            <a:r>
              <a:rPr lang="en-US" i="1" dirty="0" smtClean="0"/>
              <a:t>The Days of Creation: the First Day</a:t>
            </a:r>
            <a:r>
              <a:rPr lang="en-US" dirty="0" smtClean="0"/>
              <a:t>, 1870-1876</a:t>
            </a:r>
          </a:p>
          <a:p>
            <a:r>
              <a:rPr lang="en-US" dirty="0" smtClean="0"/>
              <a:t>Watercolor and gouache, 102.2</a:t>
            </a:r>
            <a:r>
              <a:rPr lang="en-US" dirty="0" smtClean="0">
                <a:cs typeface="Arial" charset="0"/>
              </a:rPr>
              <a:t>×35.5 cm</a:t>
            </a:r>
          </a:p>
          <a:p>
            <a:r>
              <a:rPr lang="en-US" dirty="0" err="1" smtClean="0">
                <a:cs typeface="Arial" charset="0"/>
              </a:rPr>
              <a:t>Fogg</a:t>
            </a:r>
            <a:r>
              <a:rPr lang="en-US" dirty="0" smtClean="0">
                <a:cs typeface="Arial" charset="0"/>
              </a:rPr>
              <a:t> Art Museum, Harvard University, 1943.454</a:t>
            </a:r>
          </a:p>
          <a:p>
            <a:r>
              <a:rPr lang="en-US" dirty="0" smtClean="0">
                <a:cs typeface="Arial" charset="0"/>
              </a:rPr>
              <a:t>Bequest of Grenville L. Winthrop</a:t>
            </a:r>
            <a:endParaRPr lang="en-US" i="1" dirty="0" smtClean="0">
              <a:cs typeface="Arial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and meaning</a:t>
            </a:r>
            <a:endParaRPr lang="en-US" dirty="0" smtClean="0"/>
          </a:p>
          <a:p>
            <a:r>
              <a:rPr lang="en-US" dirty="0" smtClean="0"/>
              <a:t>Syntax -- http://www.flickr.com/photos/queerdood/4087853415 </a:t>
            </a:r>
          </a:p>
          <a:p>
            <a:r>
              <a:rPr lang="en-US" dirty="0" smtClean="0"/>
              <a:t>Philosophy dictionary definition – http://botox4thebrain.com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Shaking hands – Chris-</a:t>
            </a:r>
            <a:r>
              <a:rPr lang="en-US" dirty="0" err="1" smtClean="0"/>
              <a:t>Håvard</a:t>
            </a:r>
            <a:r>
              <a:rPr lang="en-US" dirty="0" smtClean="0"/>
              <a:t> Berge, http://www.flickr.com/photos/chberge/4670939397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JHOVE – JSTOR Electronic-Archiving Initiative.</a:t>
            </a:r>
          </a:p>
          <a:p>
            <a:r>
              <a:rPr lang="en-US" dirty="0" smtClean="0"/>
              <a:t>GDFR – Andrew W. Mellon Foundation</a:t>
            </a:r>
          </a:p>
          <a:p>
            <a:r>
              <a:rPr lang="en-US" dirty="0" smtClean="0"/>
              <a:t>UDFR – LC/NDIIPP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Ponder – </a:t>
            </a:r>
            <a:r>
              <a:rPr lang="en-US" sz="1200" dirty="0" err="1" smtClean="0"/>
              <a:t>Hobvias</a:t>
            </a:r>
            <a:r>
              <a:rPr lang="en-US" sz="1200" dirty="0" smtClean="0"/>
              <a:t> </a:t>
            </a:r>
            <a:r>
              <a:rPr lang="en-US" sz="1200" dirty="0" err="1" smtClean="0"/>
              <a:t>Sudoneighm</a:t>
            </a:r>
            <a:r>
              <a:rPr lang="en-US" sz="1200" dirty="0" smtClean="0"/>
              <a:t>, http://www.flickr.com/photos/striatic/2144933705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age of the democratization of expression</a:t>
            </a:r>
          </a:p>
          <a:p>
            <a:r>
              <a:rPr lang="en-US" dirty="0" smtClean="0"/>
              <a:t>Shout! – Mark </a:t>
            </a:r>
            <a:r>
              <a:rPr lang="en-US" dirty="0" err="1" smtClean="0"/>
              <a:t>Wheadon</a:t>
            </a:r>
            <a:r>
              <a:rPr lang="en-US" dirty="0" smtClean="0"/>
              <a:t>, http://www.flickr.com/photos/mark_wheadon/2557902153</a:t>
            </a:r>
          </a:p>
          <a:p>
            <a:r>
              <a:rPr lang="en-US" dirty="0" smtClean="0"/>
              <a:t>Robots! – </a:t>
            </a:r>
            <a:r>
              <a:rPr lang="en-US" dirty="0" err="1" smtClean="0"/>
              <a:t>Jere</a:t>
            </a:r>
            <a:r>
              <a:rPr lang="en-US" dirty="0" smtClean="0"/>
              <a:t> Keys, http://www.flickr.com/photos/tyreseus/527207577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Shopping cart -- http://www.flickr.com/photos/tjmartins/3889307169</a:t>
            </a:r>
          </a:p>
          <a:p>
            <a:r>
              <a:rPr lang="en-US" dirty="0" smtClean="0"/>
              <a:t>Collection plate -- http://www.flickr.com/photos/lwr/166988094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F0-AB9E-45D6-B50C-14A84E13718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852D-198D-420B-909D-0FCB512EF88C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2A2E2-D40F-48F4-8B6F-27A67C958E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01000" y="76200"/>
            <a:ext cx="923925" cy="44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 userDrawn="1"/>
        </p:nvGrpSpPr>
        <p:grpSpPr>
          <a:xfrm>
            <a:off x="152400" y="61911"/>
            <a:ext cx="2535384" cy="490388"/>
            <a:chOff x="152400" y="61911"/>
            <a:chExt cx="2535384" cy="490388"/>
          </a:xfrm>
        </p:grpSpPr>
        <p:pic>
          <p:nvPicPr>
            <p:cNvPr id="12" name="Picture 11" descr="udfr-logo-2.png"/>
            <p:cNvPicPr>
              <a:picLocks noChangeAspect="1"/>
            </p:cNvPicPr>
            <p:nvPr userDrawn="1"/>
          </p:nvPicPr>
          <p:blipFill>
            <a:blip r:embed="rId14" cstate="print"/>
            <a:stretch>
              <a:fillRect/>
            </a:stretch>
          </p:blipFill>
          <p:spPr>
            <a:xfrm>
              <a:off x="152400" y="76200"/>
              <a:ext cx="651409" cy="45720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>
            <a:xfrm>
              <a:off x="476244" y="61911"/>
              <a:ext cx="2211540" cy="490388"/>
              <a:chOff x="476244" y="61911"/>
              <a:chExt cx="2211540" cy="490388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476244" y="61911"/>
                <a:ext cx="2190756" cy="276999"/>
              </a:xfrm>
              <a:prstGeom prst="rect">
                <a:avLst/>
              </a:prstGeom>
              <a:noFill/>
              <a:effectLst>
                <a:outerShdw blurRad="381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Unified Digital Format Registry</a:t>
                </a:r>
                <a:endParaRPr lang="en-US" sz="12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477984" y="321467"/>
                <a:ext cx="22098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900" i="1" baseline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a semantic registry for digital preservation</a:t>
                </a:r>
              </a:p>
            </p:txBody>
          </p:sp>
          <p:cxnSp>
            <p:nvCxnSpPr>
              <p:cNvPr id="15" name="Straight Connector 14"/>
              <p:cNvCxnSpPr/>
              <p:nvPr userDrawn="1"/>
            </p:nvCxnSpPr>
            <p:spPr>
              <a:xfrm flipV="1">
                <a:off x="566738" y="345281"/>
                <a:ext cx="1966912" cy="2382"/>
              </a:xfrm>
              <a:prstGeom prst="line">
                <a:avLst/>
              </a:prstGeom>
              <a:ln w="222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12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12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1200"/>
        </a:spcBef>
        <a:buFont typeface="Wingdings" pitchFamily="2" charset="2"/>
        <a:buChar char="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://ontowiki.net/Projects/OntoWiki" TargetMode="External"/><Relationship Id="rId7" Type="http://schemas.openxmlformats.org/officeDocument/2006/relationships/hyperlink" Target="http://httpd.apache.org/" TargetMode="External"/><Relationship Id="rId12" Type="http://schemas.openxmlformats.org/officeDocument/2006/relationships/hyperlink" Target="http://aksw.org/Projects/Erfu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php.net/" TargetMode="External"/><Relationship Id="rId11" Type="http://schemas.openxmlformats.org/officeDocument/2006/relationships/hyperlink" Target="http://www.w3.org/TR/rdf-sparql-query" TargetMode="External"/><Relationship Id="rId5" Type="http://schemas.openxmlformats.org/officeDocument/2006/relationships/hyperlink" Target="http://www.zend.com/" TargetMode="External"/><Relationship Id="rId10" Type="http://schemas.openxmlformats.org/officeDocument/2006/relationships/hyperlink" Target="https://github.com/AKSW/RDFauthor" TargetMode="External"/><Relationship Id="rId4" Type="http://schemas.openxmlformats.org/officeDocument/2006/relationships/hyperlink" Target="http://virtuoso.openlinksw.com/" TargetMode="External"/><Relationship Id="rId9" Type="http://schemas.openxmlformats.org/officeDocument/2006/relationships/hyperlink" Target="http://www.w3.org/R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preservation.gov/formats" TargetMode="External"/><Relationship Id="rId2" Type="http://schemas.openxmlformats.org/officeDocument/2006/relationships/hyperlink" Target="http://www.nationalarchives.gov.uk/PRON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UDFR" TargetMode="External"/><Relationship Id="rId2" Type="http://schemas.openxmlformats.org/officeDocument/2006/relationships/hyperlink" Target="http://www.gnu.org/copyleft/gp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nationalarchives.gov.uk/doc/open-government-licence" TargetMode="External"/><Relationship Id="rId4" Type="http://schemas.openxmlformats.org/officeDocument/2006/relationships/hyperlink" Target="http://creativecommons.org/licenses/by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aksw.org/Projects/Erfurt" TargetMode="External"/><Relationship Id="rId13" Type="http://schemas.openxmlformats.org/officeDocument/2006/relationships/hyperlink" Target="mailto:uc3@ucop.edu" TargetMode="External"/><Relationship Id="rId3" Type="http://schemas.openxmlformats.org/officeDocument/2006/relationships/hyperlink" Target="http://bitbucket.org/udfr" TargetMode="External"/><Relationship Id="rId7" Type="http://schemas.openxmlformats.org/officeDocument/2006/relationships/hyperlink" Target="http://ontowiki.net/Projects/OntoWiki" TargetMode="External"/><Relationship Id="rId12" Type="http://schemas.openxmlformats.org/officeDocument/2006/relationships/hyperlink" Target="http://www.cdlib.org/uc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dfr.info/" TargetMode="External"/><Relationship Id="rId11" Type="http://schemas.openxmlformats.org/officeDocument/2006/relationships/hyperlink" Target="http://aksw.org/" TargetMode="External"/><Relationship Id="rId5" Type="http://schemas.openxmlformats.org/officeDocument/2006/relationships/hyperlink" Target="http://www.nationalarchives.gov.uk/PRONOM" TargetMode="External"/><Relationship Id="rId10" Type="http://schemas.openxmlformats.org/officeDocument/2006/relationships/hyperlink" Target="http://www.openlinksw.com/dataspace/dav/wiki/Main/VOSRDFWP" TargetMode="External"/><Relationship Id="rId4" Type="http://schemas.openxmlformats.org/officeDocument/2006/relationships/hyperlink" Target="http://github.com/UDFR" TargetMode="External"/><Relationship Id="rId9" Type="http://schemas.openxmlformats.org/officeDocument/2006/relationships/hyperlink" Target="http://aksw.org/Projects/RDFautho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ionalarchives.gov.uk/PRON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gdfr.info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nationalarchives.gov.uk/PRONO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gdfr.info/" TargetMode="External"/><Relationship Id="rId4" Type="http://schemas.openxmlformats.org/officeDocument/2006/relationships/hyperlink" Target="http://hul.harvard.edu/jhove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dfr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828800"/>
          </a:xfrm>
        </p:spPr>
        <p:txBody>
          <a:bodyPr/>
          <a:lstStyle/>
          <a:p>
            <a:r>
              <a:rPr lang="en-US" dirty="0" smtClean="0"/>
              <a:t>Unified Digital Format Registry (UDFR)</a:t>
            </a:r>
            <a:br>
              <a:rPr lang="en-US" dirty="0" smtClean="0"/>
            </a:br>
            <a:r>
              <a:rPr lang="en-US" sz="2800" dirty="0" smtClean="0"/>
              <a:t>Overview and Next Steps to an Operational Registry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5486400" cy="213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Lisa Dawn Colvin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Abhishek Salve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Stephen Abrams</a:t>
            </a:r>
          </a:p>
          <a:p>
            <a:pPr>
              <a:spcBef>
                <a:spcPts val="0"/>
              </a:spcBef>
            </a:pP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UC Curation Center</a:t>
            </a:r>
          </a:p>
          <a:p>
            <a:pPr>
              <a:spcBef>
                <a:spcPts val="0"/>
              </a:spcBef>
            </a:pP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California Digital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984647"/>
            <a:ext cx="6477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Preservation and Archiving Special Interest Group (PASIG)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Austin, January 11-13, 2012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8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Base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Product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Format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148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File Format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 Encoding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Compression Algorithm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0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Media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7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Hardware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Software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26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Document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18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Agent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47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IPR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3124200" y="4876800"/>
            <a:ext cx="2895600" cy="838200"/>
            <a:chOff x="3124200" y="4876800"/>
            <a:chExt cx="2895600" cy="838200"/>
          </a:xfrm>
        </p:grpSpPr>
        <p:cxnSp>
          <p:nvCxnSpPr>
            <p:cNvPr id="20" name="Straight Arrow Connector 19"/>
            <p:cNvCxnSpPr>
              <a:stCxn id="6" idx="0"/>
              <a:endCxn id="5" idx="2"/>
            </p:cNvCxnSpPr>
            <p:nvPr/>
          </p:nvCxnSpPr>
          <p:spPr>
            <a:xfrm flipV="1">
              <a:off x="4572000" y="4876800"/>
              <a:ext cx="0" cy="83820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hape 49"/>
            <p:cNvCxnSpPr>
              <a:stCxn id="8" idx="0"/>
            </p:cNvCxnSpPr>
            <p:nvPr/>
          </p:nvCxnSpPr>
          <p:spPr>
            <a:xfrm rot="5400000" flipH="1" flipV="1">
              <a:off x="3657600" y="4800600"/>
              <a:ext cx="381000" cy="14478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9" idx="0"/>
            </p:cNvCxnSpPr>
            <p:nvPr/>
          </p:nvCxnSpPr>
          <p:spPr>
            <a:xfrm rot="16200000" flipV="1">
              <a:off x="5105400" y="4800600"/>
              <a:ext cx="381000" cy="14478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>
            <a:stCxn id="5" idx="0"/>
            <a:endCxn id="4" idx="2"/>
          </p:cNvCxnSpPr>
          <p:nvPr/>
        </p:nvCxnSpPr>
        <p:spPr>
          <a:xfrm flipV="1">
            <a:off x="4572000" y="3505200"/>
            <a:ext cx="0" cy="8382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14" idx="0"/>
          </p:cNvCxnSpPr>
          <p:nvPr/>
        </p:nvCxnSpPr>
        <p:spPr>
          <a:xfrm rot="16200000" flipV="1">
            <a:off x="6057900" y="3162300"/>
            <a:ext cx="1752600" cy="609600"/>
          </a:xfrm>
          <a:prstGeom prst="bentConnector3">
            <a:avLst>
              <a:gd name="adj1" fmla="val 163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3695700" y="3467100"/>
            <a:ext cx="381000" cy="137160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1" idx="0"/>
          </p:cNvCxnSpPr>
          <p:nvPr/>
        </p:nvCxnSpPr>
        <p:spPr>
          <a:xfrm rot="5400000" flipH="1" flipV="1">
            <a:off x="2438401" y="3429001"/>
            <a:ext cx="380999" cy="144780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58"/>
          <p:cNvCxnSpPr/>
          <p:nvPr/>
        </p:nvCxnSpPr>
        <p:spPr>
          <a:xfrm rot="5400000" flipH="1" flipV="1">
            <a:off x="1181100" y="3467101"/>
            <a:ext cx="381000" cy="137160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hape 60"/>
          <p:cNvCxnSpPr/>
          <p:nvPr/>
        </p:nvCxnSpPr>
        <p:spPr>
          <a:xfrm rot="16200000" flipV="1">
            <a:off x="5067300" y="3467101"/>
            <a:ext cx="381000" cy="137160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4343400" y="3429000"/>
            <a:ext cx="1371600" cy="1828800"/>
            <a:chOff x="4343400" y="3429000"/>
            <a:chExt cx="1371600" cy="1828800"/>
          </a:xfrm>
        </p:grpSpPr>
        <p:sp>
          <p:nvSpPr>
            <p:cNvPr id="116" name="Arc 115"/>
            <p:cNvSpPr/>
            <p:nvPr/>
          </p:nvSpPr>
          <p:spPr>
            <a:xfrm>
              <a:off x="4343400" y="3429000"/>
              <a:ext cx="1371600" cy="1828800"/>
            </a:xfrm>
            <a:prstGeom prst="arc">
              <a:avLst>
                <a:gd name="adj1" fmla="val 16200000"/>
                <a:gd name="adj2" fmla="val 93840"/>
              </a:avLst>
            </a:prstGeom>
            <a:ln w="3810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572000" y="363949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specification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0" y="3352800"/>
            <a:ext cx="4191000" cy="1981200"/>
            <a:chOff x="3048000" y="3352800"/>
            <a:chExt cx="4191000" cy="1981200"/>
          </a:xfrm>
        </p:grpSpPr>
        <p:sp>
          <p:nvSpPr>
            <p:cNvPr id="117" name="Arc 116"/>
            <p:cNvSpPr/>
            <p:nvPr/>
          </p:nvSpPr>
          <p:spPr>
            <a:xfrm>
              <a:off x="3048000" y="3352800"/>
              <a:ext cx="3966411" cy="19812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90368" y="3500735"/>
              <a:ext cx="748632" cy="461665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reference</a:t>
              </a:r>
            </a:p>
            <a:p>
              <a:pPr algn="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file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159" name="Straight Arrow Connector 158"/>
          <p:cNvCxnSpPr>
            <a:stCxn id="16" idx="3"/>
            <a:endCxn id="15" idx="1"/>
          </p:cNvCxnSpPr>
          <p:nvPr/>
        </p:nvCxnSpPr>
        <p:spPr>
          <a:xfrm>
            <a:off x="2362200" y="3238500"/>
            <a:ext cx="3048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286000" y="27432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accent2">
                    <a:lumMod val="75000"/>
                  </a:schemeClr>
                </a:solidFill>
              </a:rPr>
              <a:t>holder</a:t>
            </a:r>
            <a:endParaRPr lang="en-US" sz="12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3581400" y="2999601"/>
            <a:ext cx="609600" cy="276999"/>
            <a:chOff x="3581400" y="2999601"/>
            <a:chExt cx="609600" cy="276999"/>
          </a:xfrm>
        </p:grpSpPr>
        <p:cxnSp>
          <p:nvCxnSpPr>
            <p:cNvPr id="149" name="Straight Arrow Connector 148"/>
            <p:cNvCxnSpPr>
              <a:stCxn id="15" idx="3"/>
              <a:endCxn id="4" idx="1"/>
            </p:cNvCxnSpPr>
            <p:nvPr/>
          </p:nvCxnSpPr>
          <p:spPr>
            <a:xfrm>
              <a:off x="3581400" y="32385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3581400" y="2999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owner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581400" y="2743200"/>
            <a:ext cx="685800" cy="304800"/>
            <a:chOff x="3581400" y="2743200"/>
            <a:chExt cx="685800" cy="304800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3581400" y="30480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3581400" y="2743200"/>
              <a:ext cx="685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creator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429000" y="3429000"/>
            <a:ext cx="914400" cy="276999"/>
            <a:chOff x="3429000" y="3429000"/>
            <a:chExt cx="914400" cy="276999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3581400" y="34290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429000" y="34290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maintainer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905000" y="3505200"/>
            <a:ext cx="2438400" cy="381000"/>
            <a:chOff x="1905000" y="3505200"/>
            <a:chExt cx="2438400" cy="381000"/>
          </a:xfrm>
        </p:grpSpPr>
        <p:sp>
          <p:nvSpPr>
            <p:cNvPr id="165" name="TextBox 164"/>
            <p:cNvSpPr txBox="1"/>
            <p:nvPr/>
          </p:nvSpPr>
          <p:spPr>
            <a:xfrm>
              <a:off x="2743200" y="360920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err="1" smtClean="0">
                  <a:solidFill>
                    <a:schemeClr val="accent2">
                      <a:lumMod val="75000"/>
                    </a:schemeClr>
                  </a:solidFill>
                </a:rPr>
                <a:t>ipr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86" name="Shape 185"/>
            <p:cNvCxnSpPr>
              <a:endCxn id="16" idx="2"/>
            </p:cNvCxnSpPr>
            <p:nvPr/>
          </p:nvCxnSpPr>
          <p:spPr>
            <a:xfrm rot="10800000">
              <a:off x="1905000" y="3505200"/>
              <a:ext cx="1295400" cy="381000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hape 188"/>
            <p:cNvCxnSpPr>
              <a:endCxn id="15" idx="2"/>
            </p:cNvCxnSpPr>
            <p:nvPr/>
          </p:nvCxnSpPr>
          <p:spPr>
            <a:xfrm rot="10800000">
              <a:off x="3124200" y="3505200"/>
              <a:ext cx="1219200" cy="381000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non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95"/>
          <p:cNvSpPr/>
          <p:nvPr/>
        </p:nvSpPr>
        <p:spPr>
          <a:xfrm>
            <a:off x="54864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Controlled Vocabulary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781800" y="1600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9" name="Straight Arrow Connector 198"/>
          <p:cNvCxnSpPr>
            <a:stCxn id="197" idx="1"/>
            <a:endCxn id="196" idx="3"/>
          </p:cNvCxnSpPr>
          <p:nvPr/>
        </p:nvCxnSpPr>
        <p:spPr>
          <a:xfrm flipH="1">
            <a:off x="6400800" y="1866900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5626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Holding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86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4" idx="0"/>
            <a:endCxn id="3" idx="2"/>
          </p:cNvCxnSpPr>
          <p:nvPr/>
        </p:nvCxnSpPr>
        <p:spPr>
          <a:xfrm flipV="1">
            <a:off x="4572000" y="2133600"/>
            <a:ext cx="0" cy="8382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57200" y="3505200"/>
            <a:ext cx="990600" cy="838200"/>
            <a:chOff x="457200" y="3505200"/>
            <a:chExt cx="990600" cy="838200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457200" y="3505200"/>
              <a:ext cx="0" cy="8382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57200" y="35814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embodies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953000" y="2971800"/>
            <a:ext cx="685800" cy="276999"/>
            <a:chOff x="4953000" y="2971800"/>
            <a:chExt cx="685800" cy="276999"/>
          </a:xfrm>
        </p:grpSpPr>
        <p:cxnSp>
          <p:nvCxnSpPr>
            <p:cNvPr id="90" name="Straight Arrow Connector 89"/>
            <p:cNvCxnSpPr>
              <a:stCxn id="60" idx="1"/>
              <a:endCxn id="4" idx="3"/>
            </p:cNvCxnSpPr>
            <p:nvPr/>
          </p:nvCxnSpPr>
          <p:spPr>
            <a:xfrm flipH="1">
              <a:off x="5029200" y="3238500"/>
              <a:ext cx="53340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953000" y="2971800"/>
              <a:ext cx="685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product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-3786435" y="3505200"/>
            <a:ext cx="8058358" cy="2971800"/>
            <a:chOff x="-3786435" y="3505200"/>
            <a:chExt cx="8058358" cy="2971800"/>
          </a:xfrm>
        </p:grpSpPr>
        <p:sp>
          <p:nvSpPr>
            <p:cNvPr id="93" name="Arc 92"/>
            <p:cNvSpPr/>
            <p:nvPr/>
          </p:nvSpPr>
          <p:spPr>
            <a:xfrm>
              <a:off x="-76200" y="3505200"/>
              <a:ext cx="381000" cy="29718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/>
            <p:cNvSpPr/>
            <p:nvPr/>
          </p:nvSpPr>
          <p:spPr>
            <a:xfrm>
              <a:off x="0" y="4991096"/>
              <a:ext cx="228600" cy="228600"/>
            </a:xfrm>
            <a:prstGeom prst="arc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/>
            <p:cNvSpPr/>
            <p:nvPr/>
          </p:nvSpPr>
          <p:spPr>
            <a:xfrm>
              <a:off x="-3786435" y="4791069"/>
              <a:ext cx="8058358" cy="409585"/>
            </a:xfrm>
            <a:prstGeom prst="arc">
              <a:avLst>
                <a:gd name="adj1" fmla="val 16200000"/>
                <a:gd name="adj2" fmla="val 12035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14600" y="5029200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input / output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648200" y="2570977"/>
            <a:ext cx="1481137" cy="605608"/>
            <a:chOff x="4648200" y="2570977"/>
            <a:chExt cx="1481137" cy="605608"/>
          </a:xfrm>
        </p:grpSpPr>
        <p:sp>
          <p:nvSpPr>
            <p:cNvPr id="162" name="TextBox 161"/>
            <p:cNvSpPr txBox="1"/>
            <p:nvPr/>
          </p:nvSpPr>
          <p:spPr>
            <a:xfrm>
              <a:off x="5105399" y="2570977"/>
              <a:ext cx="1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dependency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4648200" y="2743200"/>
              <a:ext cx="540559" cy="433385"/>
              <a:chOff x="4648200" y="2743200"/>
              <a:chExt cx="540559" cy="433385"/>
            </a:xfrm>
          </p:grpSpPr>
          <p:sp>
            <p:nvSpPr>
              <p:cNvPr id="107" name="Arc 106"/>
              <p:cNvSpPr/>
              <p:nvPr/>
            </p:nvSpPr>
            <p:spPr>
              <a:xfrm>
                <a:off x="4893484" y="2743200"/>
                <a:ext cx="295275" cy="28575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c 107"/>
              <p:cNvSpPr/>
              <p:nvPr/>
            </p:nvSpPr>
            <p:spPr>
              <a:xfrm>
                <a:off x="4648200" y="2890835"/>
                <a:ext cx="457200" cy="28575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9" name="Arc 108"/>
          <p:cNvSpPr/>
          <p:nvPr/>
        </p:nvSpPr>
        <p:spPr>
          <a:xfrm>
            <a:off x="4895874" y="2909892"/>
            <a:ext cx="295275" cy="285750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0010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Abstract Signature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001000" y="43434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External 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077200" y="46482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Internal 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>
            <a:stCxn id="120" idx="0"/>
            <a:endCxn id="119" idx="2"/>
          </p:cNvCxnSpPr>
          <p:nvPr/>
        </p:nvCxnSpPr>
        <p:spPr>
          <a:xfrm flipV="1">
            <a:off x="8458200" y="3505200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/>
          <p:cNvGrpSpPr/>
          <p:nvPr/>
        </p:nvGrpSpPr>
        <p:grpSpPr>
          <a:xfrm>
            <a:off x="685800" y="2590800"/>
            <a:ext cx="7772400" cy="3124200"/>
            <a:chOff x="685800" y="2590800"/>
            <a:chExt cx="7772400" cy="3124200"/>
          </a:xfrm>
        </p:grpSpPr>
        <p:cxnSp>
          <p:nvCxnSpPr>
            <p:cNvPr id="62" name="Shape 61"/>
            <p:cNvCxnSpPr/>
            <p:nvPr/>
          </p:nvCxnSpPr>
          <p:spPr>
            <a:xfrm rot="5400000" flipH="1" flipV="1">
              <a:off x="3695700" y="2095500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/>
            <p:cNvGrpSpPr/>
            <p:nvPr/>
          </p:nvGrpSpPr>
          <p:grpSpPr>
            <a:xfrm>
              <a:off x="685800" y="2590800"/>
              <a:ext cx="1219200" cy="3124200"/>
              <a:chOff x="685800" y="2590800"/>
              <a:chExt cx="1219200" cy="3124200"/>
            </a:xfrm>
          </p:grpSpPr>
          <p:cxnSp>
            <p:nvCxnSpPr>
              <p:cNvPr id="157" name="Elbow Connector 156"/>
              <p:cNvCxnSpPr>
                <a:stCxn id="152" idx="0"/>
              </p:cNvCxnSpPr>
              <p:nvPr/>
            </p:nvCxnSpPr>
            <p:spPr>
              <a:xfrm rot="16200000" flipV="1">
                <a:off x="762000" y="4572000"/>
                <a:ext cx="1676400" cy="609600"/>
              </a:xfrm>
              <a:prstGeom prst="bentConnector3">
                <a:avLst>
                  <a:gd name="adj1" fmla="val 2783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Elbow Connector 153"/>
              <p:cNvCxnSpPr>
                <a:stCxn id="151" idx="0"/>
              </p:cNvCxnSpPr>
              <p:nvPr/>
            </p:nvCxnSpPr>
            <p:spPr>
              <a:xfrm rot="5400000" flipH="1" flipV="1">
                <a:off x="152400" y="4572000"/>
                <a:ext cx="1676400" cy="609600"/>
              </a:xfrm>
              <a:prstGeom prst="bentConnector3">
                <a:avLst>
                  <a:gd name="adj1" fmla="val 27858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Arc 170"/>
              <p:cNvSpPr/>
              <p:nvPr/>
            </p:nvSpPr>
            <p:spPr>
              <a:xfrm>
                <a:off x="1178719" y="3869533"/>
                <a:ext cx="192881" cy="152400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Arc 171"/>
              <p:cNvSpPr/>
              <p:nvPr/>
            </p:nvSpPr>
            <p:spPr>
              <a:xfrm>
                <a:off x="1216819" y="4000496"/>
                <a:ext cx="152400" cy="152400"/>
              </a:xfrm>
              <a:prstGeom prst="arc">
                <a:avLst/>
              </a:prstGeom>
              <a:ln w="38100"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 flipV="1">
                <a:off x="1295400" y="2590800"/>
                <a:ext cx="0" cy="1295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hape 140"/>
            <p:cNvCxnSpPr>
              <a:stCxn id="138" idx="0"/>
            </p:cNvCxnSpPr>
            <p:nvPr/>
          </p:nvCxnSpPr>
          <p:spPr>
            <a:xfrm rot="16200000" flipV="1">
              <a:off x="6438900" y="2171700"/>
              <a:ext cx="381000" cy="12192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hape 62"/>
            <p:cNvCxnSpPr/>
            <p:nvPr/>
          </p:nvCxnSpPr>
          <p:spPr>
            <a:xfrm rot="5400000" flipH="1" flipV="1">
              <a:off x="2400300" y="2095501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hape 65"/>
            <p:cNvCxnSpPr/>
            <p:nvPr/>
          </p:nvCxnSpPr>
          <p:spPr>
            <a:xfrm rot="5400000" flipH="1" flipV="1">
              <a:off x="1181100" y="2095500"/>
              <a:ext cx="381000" cy="13716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60" idx="0"/>
            </p:cNvCxnSpPr>
            <p:nvPr/>
          </p:nvCxnSpPr>
          <p:spPr>
            <a:xfrm rot="16200000" flipV="1">
              <a:off x="4495800" y="1447800"/>
              <a:ext cx="381000" cy="26670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hape 124"/>
            <p:cNvCxnSpPr>
              <a:stCxn id="119" idx="0"/>
            </p:cNvCxnSpPr>
            <p:nvPr/>
          </p:nvCxnSpPr>
          <p:spPr>
            <a:xfrm rot="16200000" flipV="1">
              <a:off x="7658100" y="2171700"/>
              <a:ext cx="381000" cy="1219200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726781" y="4910134"/>
            <a:ext cx="3350419" cy="423866"/>
            <a:chOff x="4726781" y="4910134"/>
            <a:chExt cx="3350419" cy="423866"/>
          </a:xfrm>
        </p:grpSpPr>
        <p:grpSp>
          <p:nvGrpSpPr>
            <p:cNvPr id="113" name="Group 112"/>
            <p:cNvGrpSpPr/>
            <p:nvPr/>
          </p:nvGrpSpPr>
          <p:grpSpPr>
            <a:xfrm>
              <a:off x="4726781" y="4910134"/>
              <a:ext cx="3350419" cy="381000"/>
              <a:chOff x="4726781" y="4910134"/>
              <a:chExt cx="3350419" cy="381000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4726781" y="4910134"/>
                <a:ext cx="228600" cy="3810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/>
              <p:cNvCxnSpPr/>
              <p:nvPr/>
            </p:nvCxnSpPr>
            <p:spPr>
              <a:xfrm>
                <a:off x="4953000" y="5081582"/>
                <a:ext cx="3124200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6248400" y="5057001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signature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6781800" y="29718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</a:rPr>
              <a:t>Digest</a:t>
            </a:r>
            <a:endParaRPr lang="en-US" sz="1200" i="1" dirty="0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7467600" y="3505200"/>
            <a:ext cx="609600" cy="838200"/>
            <a:chOff x="7467600" y="3505200"/>
            <a:chExt cx="609600" cy="838200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7467600" y="3505200"/>
              <a:ext cx="0" cy="8382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7467600" y="38100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digest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51" name="Rectangle 150"/>
          <p:cNvSpPr/>
          <p:nvPr/>
        </p:nvSpPr>
        <p:spPr>
          <a:xfrm>
            <a:off x="2286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Assessment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447800" y="5715000"/>
            <a:ext cx="9144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Grammar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1863505" y="4870764"/>
            <a:ext cx="2464051" cy="1911036"/>
            <a:chOff x="1863505" y="4870764"/>
            <a:chExt cx="2464051" cy="1911036"/>
          </a:xfrm>
        </p:grpSpPr>
        <p:sp>
          <p:nvSpPr>
            <p:cNvPr id="198" name="Freeform 197"/>
            <p:cNvSpPr/>
            <p:nvPr/>
          </p:nvSpPr>
          <p:spPr>
            <a:xfrm>
              <a:off x="1863505" y="4870764"/>
              <a:ext cx="2464051" cy="1911036"/>
            </a:xfrm>
            <a:custGeom>
              <a:avLst/>
              <a:gdLst>
                <a:gd name="connsiteX0" fmla="*/ 37723 w 2464051"/>
                <a:gd name="connsiteY0" fmla="*/ 1348967 h 1874068"/>
                <a:gd name="connsiteX1" fmla="*/ 282166 w 2464051"/>
                <a:gd name="connsiteY1" fmla="*/ 1575303 h 1874068"/>
                <a:gd name="connsiteX2" fmla="*/ 1730721 w 2464051"/>
                <a:gd name="connsiteY2" fmla="*/ 1611517 h 1874068"/>
                <a:gd name="connsiteX3" fmla="*/ 2464051 w 2464051"/>
                <a:gd name="connsiteY3" fmla="*/ 0 h 187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051" h="1874068">
                  <a:moveTo>
                    <a:pt x="37723" y="1348967"/>
                  </a:moveTo>
                  <a:cubicBezTo>
                    <a:pt x="18861" y="1440256"/>
                    <a:pt x="0" y="1531545"/>
                    <a:pt x="282166" y="1575303"/>
                  </a:cubicBezTo>
                  <a:cubicBezTo>
                    <a:pt x="564332" y="1619061"/>
                    <a:pt x="1367074" y="1874068"/>
                    <a:pt x="1730721" y="1611517"/>
                  </a:cubicBezTo>
                  <a:cubicBezTo>
                    <a:pt x="2094369" y="1348967"/>
                    <a:pt x="2279210" y="674483"/>
                    <a:pt x="2464051" y="0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743200" y="63246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grammar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679010" y="6255945"/>
            <a:ext cx="2489703" cy="452673"/>
            <a:chOff x="679010" y="6255945"/>
            <a:chExt cx="2489703" cy="452673"/>
          </a:xfrm>
        </p:grpSpPr>
        <p:sp>
          <p:nvSpPr>
            <p:cNvPr id="201" name="Freeform 200"/>
            <p:cNvSpPr/>
            <p:nvPr/>
          </p:nvSpPr>
          <p:spPr>
            <a:xfrm>
              <a:off x="679010" y="6255945"/>
              <a:ext cx="2489703" cy="452673"/>
            </a:xfrm>
            <a:custGeom>
              <a:avLst/>
              <a:gdLst>
                <a:gd name="connsiteX0" fmla="*/ 2489703 w 2489703"/>
                <a:gd name="connsiteY0" fmla="*/ 380245 h 452673"/>
                <a:gd name="connsiteX1" fmla="*/ 488887 w 2489703"/>
                <a:gd name="connsiteY1" fmla="*/ 389299 h 452673"/>
                <a:gd name="connsiteX2" fmla="*/ 0 w 2489703"/>
                <a:gd name="connsiteY2" fmla="*/ 0 h 45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703" h="452673">
                  <a:moveTo>
                    <a:pt x="2489703" y="380245"/>
                  </a:moveTo>
                  <a:cubicBezTo>
                    <a:pt x="1696770" y="416459"/>
                    <a:pt x="903838" y="452673"/>
                    <a:pt x="488887" y="389299"/>
                  </a:cubicBezTo>
                  <a:cubicBezTo>
                    <a:pt x="73937" y="325925"/>
                    <a:pt x="36968" y="162962"/>
                    <a:pt x="0" y="0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066800" y="64008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assessment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593058" y="2334492"/>
            <a:ext cx="4778158" cy="1249289"/>
            <a:chOff x="1593058" y="2334492"/>
            <a:chExt cx="4778158" cy="1249289"/>
          </a:xfrm>
        </p:grpSpPr>
        <p:grpSp>
          <p:nvGrpSpPr>
            <p:cNvPr id="130" name="Group 129"/>
            <p:cNvGrpSpPr/>
            <p:nvPr/>
          </p:nvGrpSpPr>
          <p:grpSpPr>
            <a:xfrm>
              <a:off x="1593058" y="2353147"/>
              <a:ext cx="4778158" cy="1230634"/>
              <a:chOff x="1593058" y="2353147"/>
              <a:chExt cx="4778158" cy="1230634"/>
            </a:xfrm>
          </p:grpSpPr>
          <p:sp>
            <p:nvSpPr>
              <p:cNvPr id="102" name="Arc 101"/>
              <p:cNvSpPr/>
              <p:nvPr/>
            </p:nvSpPr>
            <p:spPr>
              <a:xfrm>
                <a:off x="4128136" y="2353147"/>
                <a:ext cx="2243080" cy="12192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/>
              <p:cNvSpPr/>
              <p:nvPr/>
            </p:nvSpPr>
            <p:spPr>
              <a:xfrm>
                <a:off x="1593058" y="2364581"/>
                <a:ext cx="3581400" cy="1219200"/>
              </a:xfrm>
              <a:prstGeom prst="arc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none"/>
                <a:tailEnd type="triangle"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953000" y="2334492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chemeClr val="accent2">
                      <a:lumMod val="75000"/>
                    </a:schemeClr>
                  </a:solidFill>
                </a:rPr>
                <a:t>holder</a:t>
              </a:r>
              <a:endParaRPr lang="en-US" sz="12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6" grpId="0"/>
      <p:bldP spid="196" grpId="0" animBg="1"/>
      <p:bldP spid="197" grpId="0" animBg="1"/>
      <p:bldP spid="60" grpId="0" animBg="1"/>
      <p:bldP spid="64" grpId="0" animBg="1"/>
      <p:bldP spid="109" grpId="0" animBg="1"/>
      <p:bldP spid="119" grpId="0" animBg="1"/>
      <p:bldP spid="120" grpId="0" animBg="1"/>
      <p:bldP spid="121" grpId="0" animBg="1"/>
      <p:bldP spid="138" grpId="0" animBg="1"/>
      <p:bldP spid="151" grpId="0" animBg="1"/>
      <p:bldP spid="1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pPr>
              <a:tabLst>
                <a:tab pos="2743200" algn="l"/>
              </a:tabLst>
            </a:pPr>
            <a:r>
              <a:rPr lang="en-US" dirty="0" smtClean="0"/>
              <a:t>Consumer	</a:t>
            </a:r>
            <a:r>
              <a:rPr lang="en-US" sz="2400" i="1" dirty="0" smtClean="0"/>
              <a:t>Anonymous read</a:t>
            </a:r>
          </a:p>
          <a:p>
            <a:r>
              <a:rPr lang="en-US" dirty="0" smtClean="0"/>
              <a:t>Contributor	</a:t>
            </a:r>
            <a:r>
              <a:rPr lang="en-US" sz="2400" i="1" dirty="0" smtClean="0"/>
              <a:t>Consumer </a:t>
            </a:r>
            <a:r>
              <a:rPr lang="en-US" sz="2400" i="1" dirty="0" smtClean="0"/>
              <a:t>privileges </a:t>
            </a:r>
            <a:r>
              <a:rPr lang="en-US" sz="2400" dirty="0" smtClean="0"/>
              <a:t>+</a:t>
            </a:r>
            <a:r>
              <a:rPr lang="en-US" sz="2400" i="1" dirty="0" smtClean="0"/>
              <a:t> </a:t>
            </a:r>
            <a:r>
              <a:rPr lang="en-US" sz="2400" i="1" dirty="0" smtClean="0"/>
              <a:t>write</a:t>
            </a:r>
          </a:p>
          <a:p>
            <a:r>
              <a:rPr lang="en-US" dirty="0" smtClean="0"/>
              <a:t>Reviewer		</a:t>
            </a:r>
            <a:r>
              <a:rPr lang="en-US" sz="2400" i="1" dirty="0" smtClean="0"/>
              <a:t>Contributor </a:t>
            </a:r>
            <a:r>
              <a:rPr lang="en-US" sz="2400" i="1" dirty="0" smtClean="0"/>
              <a:t>privileges </a:t>
            </a:r>
            <a:r>
              <a:rPr lang="en-US" sz="2400" dirty="0" smtClean="0"/>
              <a:t>+</a:t>
            </a:r>
            <a:r>
              <a:rPr lang="en-US" sz="2400" i="1" dirty="0" smtClean="0"/>
              <a:t> </a:t>
            </a:r>
            <a:r>
              <a:rPr lang="en-US" sz="2400" i="1" dirty="0" smtClean="0"/>
              <a:t>review</a:t>
            </a:r>
          </a:p>
          <a:p>
            <a:r>
              <a:rPr lang="en-US" dirty="0" smtClean="0"/>
              <a:t>Administrator	</a:t>
            </a:r>
            <a:r>
              <a:rPr lang="en-US" sz="2400" i="1" dirty="0" smtClean="0"/>
              <a:t>All privileges</a:t>
            </a:r>
            <a:endParaRPr lang="en-US" sz="2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343400"/>
            <a:ext cx="1585843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343400"/>
            <a:ext cx="1314450" cy="1314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619625"/>
            <a:ext cx="1828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5150" y="4352925"/>
            <a:ext cx="1238250" cy="12858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“Trust, but verify”</a:t>
            </a:r>
          </a:p>
          <a:p>
            <a:pPr marL="685800"/>
            <a:r>
              <a:rPr lang="en-US" dirty="0" smtClean="0"/>
              <a:t>Complete change history</a:t>
            </a:r>
          </a:p>
          <a:p>
            <a:pPr marL="685800" indent="1588">
              <a:spcBef>
                <a:spcPts val="0"/>
              </a:spcBef>
              <a:buNone/>
            </a:pPr>
            <a:r>
              <a:rPr lang="en-US" dirty="0" smtClean="0"/>
              <a:t>at the assertion level,</a:t>
            </a:r>
          </a:p>
          <a:p>
            <a:pPr marL="685800" indent="1588">
              <a:spcBef>
                <a:spcPts val="0"/>
              </a:spcBef>
              <a:buNone/>
            </a:pPr>
            <a:r>
              <a:rPr lang="en-US" dirty="0" smtClean="0"/>
              <a:t>including</a:t>
            </a:r>
          </a:p>
          <a:p>
            <a:pPr marL="1085850" lvl="1"/>
            <a:r>
              <a:rPr lang="en-US" dirty="0" smtClean="0"/>
              <a:t>Who made the assertion, and when?</a:t>
            </a:r>
          </a:p>
          <a:p>
            <a:pPr marL="1085850" lvl="1"/>
            <a:r>
              <a:rPr lang="en-US" dirty="0" smtClean="0"/>
              <a:t>Confidence based on personal and institutional reputation</a:t>
            </a:r>
          </a:p>
          <a:p>
            <a:pPr marL="685800"/>
            <a:r>
              <a:rPr lang="en-US" dirty="0" smtClean="0"/>
              <a:t>Imprimatur by technically knowledgeable reviewers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600200"/>
            <a:ext cx="3352800" cy="195046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>
            <a:stCxn id="4" idx="3"/>
            <a:endCxn id="21" idx="1"/>
          </p:cNvCxnSpPr>
          <p:nvPr/>
        </p:nvCxnSpPr>
        <p:spPr>
          <a:xfrm>
            <a:off x="5791200" y="4495800"/>
            <a:ext cx="533400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33800" y="42672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OntoWiki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3"/>
              </a:rPr>
              <a:t>http://ontowiki.net/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200" y="51816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Virtuoso </a:t>
            </a:r>
            <a:r>
              <a:rPr lang="en-US" dirty="0" err="1" smtClean="0">
                <a:solidFill>
                  <a:schemeClr val="tx1"/>
                </a:solidFill>
              </a:rPr>
              <a:t>triplestore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4"/>
              </a:rPr>
              <a:t>http://virtuoso.openlinksw.com/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1400" y="51816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Zend</a:t>
            </a:r>
            <a:r>
              <a:rPr lang="en-US" dirty="0" smtClean="0">
                <a:solidFill>
                  <a:schemeClr val="tx1"/>
                </a:solidFill>
              </a:rPr>
              <a:t> framework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5"/>
              </a:rPr>
              <a:t>http://www.zend.com/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60960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6"/>
              </a:rPr>
              <a:t>http://www.php.net/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91000" y="15240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Apache </a:t>
            </a:r>
            <a:r>
              <a:rPr lang="en-US" dirty="0" err="1" smtClean="0">
                <a:solidFill>
                  <a:schemeClr val="tx1"/>
                </a:solidFill>
              </a:rPr>
              <a:t>httpd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7"/>
              </a:rPr>
              <a:t>http://httpd.apache.org/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9678" y="1524001"/>
            <a:ext cx="2124054" cy="50074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6019800" y="60960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9"/>
              </a:rPr>
              <a:t>http://www.w3.org/RDF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6200" y="33528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RDFauthor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sz="1700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10"/>
              </a:rPr>
              <a:t>https://github.com/AKSW/RDFauthor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8600" y="24384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 / SPARQL</a:t>
            </a:r>
          </a:p>
          <a:p>
            <a:pPr algn="ctr"/>
            <a:r>
              <a:rPr lang="en-US" sz="950" dirty="0" smtClean="0">
                <a:solidFill>
                  <a:schemeClr val="tx1"/>
                </a:solidFill>
                <a:hlinkClick r:id="rId11"/>
              </a:rPr>
              <a:t>http://www.w3.org/TR/rdf-sparql-query</a:t>
            </a:r>
            <a:endParaRPr lang="en-US" sz="95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953000" y="2895600"/>
            <a:ext cx="76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800600" y="3824288"/>
            <a:ext cx="66675" cy="442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648200" y="4724400"/>
            <a:ext cx="76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495800" y="5638800"/>
            <a:ext cx="76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914900" y="21717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6896100" y="5829300"/>
            <a:ext cx="457200" cy="76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324600" y="4267200"/>
            <a:ext cx="2057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Erfurt API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hlinkClick r:id="rId12"/>
              </a:rPr>
              <a:t>http://aksw.org/Projects/Erfurt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000" y="4724400"/>
            <a:ext cx="76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Export from PRONOM</a:t>
            </a:r>
          </a:p>
          <a:p>
            <a:pPr marL="342900" lvl="1" indent="-342900">
              <a:spcBef>
                <a:spcPts val="0"/>
              </a:spcBef>
              <a:buNone/>
            </a:pPr>
            <a:r>
              <a:rPr lang="en-US" sz="1400" dirty="0" smtClean="0">
                <a:hlinkClick r:id="rId2"/>
              </a:rPr>
              <a:t>http://www.nationalarchives.gov.uk/PRONOM</a:t>
            </a:r>
            <a:r>
              <a:rPr lang="en-US" sz="1400" dirty="0" smtClean="0"/>
              <a:t> </a:t>
            </a:r>
          </a:p>
          <a:p>
            <a:pPr marL="685800"/>
            <a:r>
              <a:rPr lang="en-US" sz="2400" dirty="0" smtClean="0"/>
              <a:t>Working with TNA to identify appropriate subset</a:t>
            </a:r>
          </a:p>
          <a:p>
            <a:pPr marL="685800">
              <a:spcBef>
                <a:spcPts val="600"/>
              </a:spcBef>
            </a:pPr>
            <a:r>
              <a:rPr lang="en-US" sz="2400" dirty="0" smtClean="0"/>
              <a:t>Transform to cross-walk modeling differences</a:t>
            </a:r>
          </a:p>
          <a:p>
            <a:pPr marL="1588" indent="-1588">
              <a:buNone/>
            </a:pPr>
            <a:r>
              <a:rPr lang="en-US" dirty="0" smtClean="0"/>
              <a:t>Considering other data sources</a:t>
            </a:r>
          </a:p>
          <a:p>
            <a:pPr marL="685800"/>
            <a:r>
              <a:rPr lang="en-US" sz="2400" dirty="0" smtClean="0"/>
              <a:t>LC Sustainability of Digital Formats</a:t>
            </a:r>
          </a:p>
          <a:p>
            <a:pPr marL="685800" indent="1588">
              <a:spcBef>
                <a:spcPts val="0"/>
              </a:spcBef>
              <a:buNone/>
            </a:pPr>
            <a:r>
              <a:rPr lang="en-US" sz="1400" dirty="0" smtClean="0">
                <a:hlinkClick r:id="rId3"/>
              </a:rPr>
              <a:t>http://www.digitalpreservation.gov/formats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800600"/>
            <a:ext cx="3500438" cy="180895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953000"/>
          </a:xfrm>
        </p:spPr>
        <p:txBody>
          <a:bodyPr rIns="0"/>
          <a:lstStyle/>
          <a:p>
            <a:pPr>
              <a:buNone/>
            </a:pPr>
            <a:r>
              <a:rPr lang="en-US" dirty="0" smtClean="0"/>
              <a:t>Code is available under GPLv3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2"/>
              </a:rPr>
              <a:t>http://www.gnu.org/copyleft/gpl.html</a:t>
            </a:r>
            <a:r>
              <a:rPr lang="en-US" sz="1600" dirty="0" smtClean="0"/>
              <a:t> </a:t>
            </a:r>
          </a:p>
          <a:p>
            <a:pPr marL="571500"/>
            <a:r>
              <a:rPr lang="en-US" sz="2400" dirty="0" smtClean="0"/>
              <a:t>Hosted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marL="57150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http://www.github.com/UDFR</a:t>
            </a:r>
            <a:endParaRPr lang="en-US" sz="1600" dirty="0" smtClean="0"/>
          </a:p>
          <a:p>
            <a:pPr marL="571500" lvl="1" indent="0">
              <a:spcBef>
                <a:spcPts val="0"/>
              </a:spcBef>
              <a:buNone/>
            </a:pPr>
            <a:endParaRPr lang="en-US" sz="1600" dirty="0" smtClean="0"/>
          </a:p>
          <a:p>
            <a:pPr>
              <a:spcBef>
                <a:spcPts val="1800"/>
              </a:spcBef>
              <a:buNone/>
            </a:pPr>
            <a:r>
              <a:rPr lang="en-US" dirty="0" smtClean="0"/>
              <a:t>Data is contributed and available under CC-BY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http://creativecommons.org/licenses/by/3.0/</a:t>
            </a:r>
            <a:r>
              <a:rPr lang="en-US" sz="1600" dirty="0" smtClean="0"/>
              <a:t> </a:t>
            </a:r>
          </a:p>
          <a:p>
            <a:pPr marL="685800"/>
            <a:r>
              <a:rPr lang="en-US" sz="2400" dirty="0" smtClean="0"/>
              <a:t>Consistent with UK Open Government License applicable to PRONOM data</a:t>
            </a:r>
          </a:p>
          <a:p>
            <a:pPr marL="685800" indent="0">
              <a:spcBef>
                <a:spcPts val="0"/>
              </a:spcBef>
              <a:buNone/>
            </a:pPr>
            <a:r>
              <a:rPr lang="en-US" sz="1600" dirty="0" smtClean="0">
                <a:hlinkClick r:id="rId5"/>
              </a:rPr>
              <a:t>http://www.nationalarchives.gov.uk/doc/open-government-licence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3590925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399" y="1600200"/>
            <a:ext cx="7363369" cy="3962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More difficulty than anticipated integrating disparate open source products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0.</a:t>
            </a:r>
            <a:r>
              <a:rPr lang="en-US" i="1" dirty="0" smtClean="0"/>
              <a:t>x</a:t>
            </a:r>
            <a:r>
              <a:rPr lang="en-US" dirty="0" smtClean="0"/>
              <a:t> software is often numbered that for a reason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smtClean="0"/>
              <a:t>Feature lists aren’t</a:t>
            </a:r>
          </a:p>
          <a:p>
            <a:pPr>
              <a:spcBef>
                <a:spcPts val="3600"/>
              </a:spcBef>
              <a:buFont typeface="Wingdings" pitchFamily="2" charset="2"/>
              <a:buChar char="ü"/>
            </a:pPr>
            <a:r>
              <a:rPr lang="en-US" dirty="0" smtClean="0"/>
              <a:t>Make friends with the development community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Excellent support from AKSW/</a:t>
            </a:r>
            <a:r>
              <a:rPr lang="en-US" dirty="0" err="1" smtClean="0"/>
              <a:t>Universität</a:t>
            </a:r>
            <a:r>
              <a:rPr lang="en-US" dirty="0" smtClean="0"/>
              <a:t> Leipzig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Very responsive to change requests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209800"/>
            <a:ext cx="1524000" cy="1524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81400" y="3096037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(always)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5029200"/>
            <a:ext cx="2831522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Wingdings" pitchFamily="2" charset="2"/>
              <a:buChar char="ü"/>
            </a:pPr>
            <a:r>
              <a:rPr lang="en-US" dirty="0" smtClean="0"/>
              <a:t>Try to avoid a moving target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PRONOM and UDFR were simultaneously working on semantic modeling</a:t>
            </a:r>
          </a:p>
          <a:p>
            <a:pPr lvl="1">
              <a:buFont typeface="Wingdings" pitchFamily="2" charset="2"/>
              <a:buChar char="ü"/>
            </a:pPr>
            <a:endParaRPr lang="en-US" dirty="0" smtClean="0"/>
          </a:p>
          <a:p>
            <a:pPr lvl="1">
              <a:buFont typeface="Wingdings" pitchFamily="2" charset="2"/>
              <a:buChar char="ü"/>
            </a:pPr>
            <a:endParaRPr lang="en-US" dirty="0" smtClean="0"/>
          </a:p>
          <a:p>
            <a:pPr lvl="1">
              <a:buFont typeface="Wingdings" pitchFamily="2" charset="2"/>
              <a:buChar char="ü"/>
            </a:pPr>
            <a:endParaRPr lang="en-US" dirty="0" smtClean="0"/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Even with frequent consultation, we made some different choices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52578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879" y="3092958"/>
            <a:ext cx="1752600" cy="117424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9679" y="3124200"/>
            <a:ext cx="1677321" cy="11193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Long-term governance and operational support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Technical maintenance and enhancement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Replication/synchronization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Building contributor and reviewer communities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063" y="4038600"/>
            <a:ext cx="1785937" cy="23812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343400"/>
            <a:ext cx="1905000" cy="1533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343400"/>
            <a:ext cx="1895475" cy="1524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4343400"/>
            <a:ext cx="1474196" cy="1524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Data modeling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Next steps</a:t>
            </a:r>
          </a:p>
          <a:p>
            <a:r>
              <a:rPr lang="en-US" dirty="0" smtClean="0"/>
              <a:t>Discussion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5029200"/>
          </a:xfrm>
        </p:spPr>
        <p:txBody>
          <a:bodyPr rIns="0">
            <a:normAutofit fontScale="92500" lnSpcReduction="10000"/>
          </a:bodyPr>
          <a:lstStyle/>
          <a:p>
            <a:pPr>
              <a:buNone/>
            </a:pPr>
            <a:r>
              <a:rPr lang="en-US" sz="2400" i="1" dirty="0" smtClean="0"/>
              <a:t>UDFR</a:t>
            </a:r>
            <a:endParaRPr lang="en-US" sz="2400" dirty="0" smtClean="0">
              <a:hlinkClick r:id="rId3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3"/>
              </a:rPr>
              <a:t>http://udfr.org/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3"/>
              </a:rPr>
              <a:t>http://bitbucket.org/udfr</a:t>
            </a:r>
            <a:r>
              <a:rPr lang="en-US" sz="140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4"/>
              </a:rPr>
              <a:t>http://github.com/UDFR</a:t>
            </a:r>
            <a:endParaRPr lang="en-US" sz="1400" dirty="0" smtClean="0"/>
          </a:p>
          <a:p>
            <a:pPr>
              <a:spcBef>
                <a:spcPts val="0"/>
              </a:spcBef>
              <a:buNone/>
            </a:pPr>
            <a:endParaRPr lang="en-US" sz="1400" dirty="0" smtClean="0"/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smtClean="0"/>
              <a:t>PRONOM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5"/>
              </a:rPr>
              <a:t>http://www.nationalarchives.gov.uk/PRONOM</a:t>
            </a:r>
            <a:endParaRPr lang="en-US" sz="1400" dirty="0" smtClean="0"/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smtClean="0"/>
              <a:t>GDFR</a:t>
            </a:r>
            <a:endParaRPr lang="en-US" sz="2400" dirty="0" smtClean="0"/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6"/>
              </a:rPr>
              <a:t>http://gdfr.info/</a:t>
            </a:r>
            <a:r>
              <a:rPr lang="en-US" sz="1400" dirty="0" smtClean="0"/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err="1" smtClean="0"/>
              <a:t>OntoWiki</a:t>
            </a:r>
            <a:endParaRPr lang="en-US" sz="2400" dirty="0" smtClean="0"/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7"/>
              </a:rPr>
              <a:t>http://ontowiki.net/Projects/OntoWiki</a:t>
            </a:r>
            <a:endParaRPr lang="en-US" sz="1400" dirty="0" smtClean="0"/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smtClean="0"/>
              <a:t>Erfurt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8"/>
              </a:rPr>
              <a:t>http://aksw.org/Projects/Erfurt</a:t>
            </a:r>
            <a:r>
              <a:rPr lang="en-US" sz="1400" dirty="0" smtClean="0"/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err="1" smtClean="0"/>
              <a:t>RDFauthor</a:t>
            </a:r>
            <a:r>
              <a:rPr lang="en-US" sz="240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9"/>
              </a:rPr>
              <a:t>http://aksw.org/Projects/RDFauthor</a:t>
            </a:r>
            <a:r>
              <a:rPr lang="en-US" sz="1400" dirty="0" smtClean="0"/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2400" i="1" dirty="0" smtClean="0"/>
              <a:t>Virtuoso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hlinkClick r:id="rId10"/>
              </a:rPr>
              <a:t>http://www.openlinksw.com/dataspace/dav/wiki/Main/VOSRDFWP</a:t>
            </a:r>
            <a:r>
              <a:rPr lang="en-US" sz="1400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600200"/>
            <a:ext cx="41148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400" i="1" dirty="0" smtClean="0"/>
              <a:t>AKSW</a:t>
            </a:r>
            <a:r>
              <a:rPr lang="en-US" sz="2000" dirty="0" smtClean="0"/>
              <a:t> 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Universität</a:t>
            </a:r>
            <a:r>
              <a:rPr lang="en-US" sz="2400" i="1" dirty="0" smtClean="0"/>
              <a:t> Leipzig</a:t>
            </a:r>
          </a:p>
          <a:p>
            <a:pPr>
              <a:buNone/>
            </a:pPr>
            <a:r>
              <a:rPr lang="en-US" sz="2000" dirty="0" smtClean="0"/>
              <a:t>(</a:t>
            </a:r>
            <a:r>
              <a:rPr lang="en-US" sz="2000" i="1" dirty="0" smtClean="0"/>
              <a:t>Agile Knowledge and Semantic Web</a:t>
            </a:r>
            <a:r>
              <a:rPr lang="en-US" sz="2000" dirty="0" smtClean="0"/>
              <a:t>)</a:t>
            </a:r>
            <a:endParaRPr lang="en-US" sz="2400" i="1" dirty="0" smtClean="0"/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hlinkClick r:id="rId11"/>
              </a:rPr>
              <a:t>http://aksw.org/</a:t>
            </a:r>
            <a:endParaRPr lang="en-US" sz="1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Philipp </a:t>
            </a:r>
            <a:r>
              <a:rPr kumimoji="0" lang="en-U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Frischmuth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Sebastian Tramp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Norman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Heino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UC3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2"/>
              </a:rPr>
              <a:t>http://www.cdlib.org/uc3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3"/>
              </a:rPr>
              <a:t>uc3@ucop.edu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Stephen Abrams	Mark Reyes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Lisa Colvin	Abhishek Salve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Patricia Cruse	Tracy Seneca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Scott Fisher	Joan Starr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Hetzner	Carly Strasser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Greg Janée	Marisa Strong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John Kunze	Adrian Turner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Margaret Low	Perry Willett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1828800" algn="l"/>
              </a:tabLst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David Loy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formats?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“Format” is the dividing line between bits and information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38200" y="2691348"/>
            <a:ext cx="2133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itchFamily="49" charset="0"/>
              </a:rPr>
              <a:t>ffd8ffe000104a46</a:t>
            </a:r>
          </a:p>
          <a:p>
            <a:r>
              <a:rPr lang="en-US" sz="1600" dirty="0" smtClean="0">
                <a:latin typeface="Consolas" pitchFamily="49" charset="0"/>
              </a:rPr>
              <a:t>4946000102010083</a:t>
            </a:r>
          </a:p>
          <a:p>
            <a:r>
              <a:rPr lang="en-US" sz="1600" dirty="0" smtClean="0">
                <a:latin typeface="Consolas" pitchFamily="49" charset="0"/>
              </a:rPr>
              <a:t>00830000ffed0fb0</a:t>
            </a:r>
          </a:p>
          <a:p>
            <a:r>
              <a:rPr lang="en-US" sz="1600" dirty="0" smtClean="0">
                <a:latin typeface="Consolas" pitchFamily="49" charset="0"/>
              </a:rPr>
              <a:t>50686f746f73686f</a:t>
            </a:r>
          </a:p>
          <a:p>
            <a:r>
              <a:rPr lang="en-US" sz="1600" dirty="0" smtClean="0">
                <a:latin typeface="Consolas" pitchFamily="49" charset="0"/>
              </a:rPr>
              <a:t>7020332e30003842</a:t>
            </a:r>
          </a:p>
          <a:p>
            <a:r>
              <a:rPr lang="en-US" sz="1600" dirty="0" smtClean="0">
                <a:latin typeface="Consolas" pitchFamily="49" charset="0"/>
              </a:rPr>
              <a:t>494d03e90a507269</a:t>
            </a:r>
          </a:p>
          <a:p>
            <a:r>
              <a:rPr lang="en-US" sz="1600" dirty="0" smtClean="0">
                <a:latin typeface="Consolas" pitchFamily="49" charset="0"/>
              </a:rPr>
              <a:t>6e7420496e666f00</a:t>
            </a:r>
            <a:endParaRPr lang="en-US" sz="1600" dirty="0">
              <a:latin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</a:rPr>
              <a:t>0000007800000000</a:t>
            </a:r>
          </a:p>
          <a:p>
            <a:r>
              <a:rPr lang="en-US" sz="1600" dirty="0" smtClean="0">
                <a:latin typeface="Consolas" pitchFamily="49" charset="0"/>
              </a:rPr>
              <a:t>0048004800000000</a:t>
            </a:r>
          </a:p>
          <a:p>
            <a:r>
              <a:rPr lang="en-US" sz="1600" dirty="0" smtClean="0">
                <a:latin typeface="Consolas" pitchFamily="49" charset="0"/>
              </a:rPr>
              <a:t>02f40240ffeeffee</a:t>
            </a:r>
          </a:p>
          <a:p>
            <a:r>
              <a:rPr lang="en-US" sz="1600" dirty="0" smtClean="0">
                <a:latin typeface="Consolas" pitchFamily="49" charset="0"/>
              </a:rPr>
              <a:t>0306025203470528</a:t>
            </a:r>
          </a:p>
          <a:p>
            <a:r>
              <a:rPr lang="en-US" sz="1600" dirty="0" smtClean="0">
                <a:latin typeface="Consolas" pitchFamily="49" charset="0"/>
              </a:rPr>
              <a:t>03fc000200000048</a:t>
            </a:r>
          </a:p>
          <a:p>
            <a:r>
              <a:rPr lang="en-US" sz="1600" dirty="0" smtClean="0">
                <a:latin typeface="Consolas" pitchFamily="49" charset="0"/>
              </a:rPr>
              <a:t>00480000000002d8</a:t>
            </a:r>
          </a:p>
          <a:p>
            <a:r>
              <a:rPr lang="en-US" sz="1600" dirty="0" smtClean="0">
                <a:latin typeface="Consolas" pitchFamily="49" charset="0"/>
              </a:rPr>
              <a:t>0228000100000064</a:t>
            </a:r>
          </a:p>
          <a:p>
            <a:r>
              <a:rPr lang="en-US" sz="1600" dirty="0" smtClean="0">
                <a:latin typeface="Consolas" pitchFamily="49" charset="0"/>
              </a:rPr>
              <a:t>0000000100030...</a:t>
            </a:r>
            <a:endParaRPr lang="en-US" sz="1600" dirty="0">
              <a:latin typeface="Consolas" pitchFamily="49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9063" y="2691348"/>
            <a:ext cx="209073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nsolas" pitchFamily="49" charset="0"/>
              </a:rPr>
              <a:t>SOI</a:t>
            </a:r>
          </a:p>
          <a:p>
            <a:r>
              <a:rPr lang="en-US" sz="1600" dirty="0">
                <a:latin typeface="Consolas" pitchFamily="49" charset="0"/>
              </a:rPr>
              <a:t>APP0  JFIF 1.2</a:t>
            </a:r>
          </a:p>
          <a:p>
            <a:r>
              <a:rPr lang="en-US" sz="1600" dirty="0">
                <a:latin typeface="Consolas" pitchFamily="49" charset="0"/>
              </a:rPr>
              <a:t>APP13 IPTC</a:t>
            </a:r>
          </a:p>
          <a:p>
            <a:r>
              <a:rPr lang="en-US" sz="1600" dirty="0">
                <a:latin typeface="Consolas" pitchFamily="49" charset="0"/>
              </a:rPr>
              <a:t>APP2  ICC</a:t>
            </a:r>
          </a:p>
          <a:p>
            <a:r>
              <a:rPr lang="en-US" sz="1600" dirty="0">
                <a:latin typeface="Consolas" pitchFamily="49" charset="0"/>
              </a:rPr>
              <a:t>DQT</a:t>
            </a:r>
          </a:p>
          <a:p>
            <a:r>
              <a:rPr lang="en-US" sz="1600" dirty="0">
                <a:latin typeface="Consolas" pitchFamily="49" charset="0"/>
              </a:rPr>
              <a:t>SOF0  183x512</a:t>
            </a:r>
          </a:p>
          <a:p>
            <a:r>
              <a:rPr lang="en-US" sz="1600" dirty="0">
                <a:latin typeface="Consolas" pitchFamily="49" charset="0"/>
              </a:rPr>
              <a:t>DRI</a:t>
            </a:r>
          </a:p>
          <a:p>
            <a:r>
              <a:rPr lang="en-US" sz="1600" dirty="0">
                <a:latin typeface="Consolas" pitchFamily="49" charset="0"/>
              </a:rPr>
              <a:t>DHT</a:t>
            </a:r>
          </a:p>
          <a:p>
            <a:r>
              <a:rPr lang="en-US" sz="1600" dirty="0">
                <a:latin typeface="Consolas" pitchFamily="49" charset="0"/>
              </a:rPr>
              <a:t>SOS</a:t>
            </a:r>
          </a:p>
          <a:p>
            <a:r>
              <a:rPr lang="en-US" sz="1600" dirty="0">
                <a:latin typeface="Consolas" pitchFamily="49" charset="0"/>
              </a:rPr>
              <a:t>ECS0</a:t>
            </a:r>
          </a:p>
          <a:p>
            <a:r>
              <a:rPr lang="en-US" sz="1600" dirty="0">
                <a:latin typeface="Consolas" pitchFamily="49" charset="0"/>
              </a:rPr>
              <a:t>RST0</a:t>
            </a:r>
          </a:p>
          <a:p>
            <a:r>
              <a:rPr lang="en-US" sz="1600" dirty="0">
                <a:latin typeface="Consolas" pitchFamily="49" charset="0"/>
              </a:rPr>
              <a:t>ECS1</a:t>
            </a:r>
          </a:p>
          <a:p>
            <a:r>
              <a:rPr lang="en-US" sz="1600" dirty="0">
                <a:latin typeface="Consolas" pitchFamily="49" charset="0"/>
              </a:rPr>
              <a:t>RST1</a:t>
            </a:r>
          </a:p>
          <a:p>
            <a:r>
              <a:rPr lang="en-US" sz="1600" dirty="0">
                <a:latin typeface="Consolas" pitchFamily="49" charset="0"/>
              </a:rPr>
              <a:t>ECS2</a:t>
            </a:r>
          </a:p>
          <a:p>
            <a:r>
              <a:rPr lang="en-US" sz="1600" dirty="0">
                <a:latin typeface="Consolas" pitchFamily="49" charset="0"/>
              </a:rPr>
              <a:t>... </a:t>
            </a:r>
          </a:p>
        </p:txBody>
      </p:sp>
      <p:pic>
        <p:nvPicPr>
          <p:cNvPr id="6" name="Picture 3" descr="burne-jon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483613" y="2209800"/>
            <a:ext cx="1593587" cy="4456113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ight Arrow 14"/>
          <p:cNvSpPr/>
          <p:nvPr/>
        </p:nvSpPr>
        <p:spPr>
          <a:xfrm>
            <a:off x="2895600" y="4529554"/>
            <a:ext cx="914400" cy="3048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76800" y="4529554"/>
            <a:ext cx="1219200" cy="3048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formats?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77200" cy="4953000"/>
          </a:xfrm>
        </p:spPr>
        <p:txBody>
          <a:bodyPr r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There are many necessary preservation activities that can be usefully performed on bits </a:t>
            </a:r>
            <a:r>
              <a:rPr lang="en-US" i="1" dirty="0" smtClean="0"/>
              <a:t>qua</a:t>
            </a:r>
            <a:r>
              <a:rPr lang="en-US" dirty="0" smtClean="0"/>
              <a:t> bits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But to preserve </a:t>
            </a:r>
            <a:r>
              <a:rPr lang="en-US" i="1" dirty="0" smtClean="0"/>
              <a:t>information</a:t>
            </a:r>
            <a:r>
              <a:rPr lang="en-US" dirty="0" smtClean="0"/>
              <a:t> you most act on  </a:t>
            </a:r>
            <a:r>
              <a:rPr lang="en-US" i="1" dirty="0" smtClean="0"/>
              <a:t>formatted</a:t>
            </a:r>
            <a:r>
              <a:rPr lang="en-US" dirty="0" smtClean="0"/>
              <a:t> bits and know what those formats represent</a:t>
            </a:r>
          </a:p>
          <a:p>
            <a:pPr marL="688975" indent="-344488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Preservation of content syntax </a:t>
            </a:r>
            <a:r>
              <a:rPr lang="en-US" sz="2400" i="1" dirty="0" smtClean="0"/>
              <a:t>and</a:t>
            </a:r>
            <a:r>
              <a:rPr lang="en-US" sz="2400" dirty="0" smtClean="0"/>
              <a:t> semantics</a:t>
            </a:r>
          </a:p>
          <a:p>
            <a:pPr marL="687388" lvl="1" indent="0">
              <a:spcBef>
                <a:spcPts val="0"/>
              </a:spcBef>
              <a:buNone/>
            </a:pPr>
            <a:r>
              <a:rPr lang="en-US" sz="2000" dirty="0" smtClean="0"/>
              <a:t>(both the </a:t>
            </a:r>
            <a:r>
              <a:rPr lang="en-US" sz="2000" i="1" dirty="0" smtClean="0"/>
              <a:t>structure</a:t>
            </a:r>
            <a:r>
              <a:rPr lang="en-US" sz="2000" dirty="0" smtClean="0"/>
              <a:t> and </a:t>
            </a:r>
            <a:r>
              <a:rPr lang="en-US" sz="2000" i="1" dirty="0" smtClean="0"/>
              <a:t>meaning</a:t>
            </a:r>
            <a:r>
              <a:rPr lang="en-US" sz="2000" dirty="0" smtClean="0"/>
              <a:t> of the digital representation)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4654814"/>
            <a:ext cx="2733883" cy="1819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648200"/>
            <a:ext cx="1752600" cy="183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Digital Format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“A reliable, publicly accessible, and sustainable knowledge base of file format representation information for use by the digital preservation community”</a:t>
            </a:r>
          </a:p>
          <a:p>
            <a:pPr marL="687388"/>
            <a:r>
              <a:rPr lang="en-US" sz="2400" dirty="0" smtClean="0"/>
              <a:t>“Unification” of the function and holdings of PRONOM and GDFR</a:t>
            </a:r>
          </a:p>
          <a:p>
            <a:pPr marL="687388" indent="1588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http://www.nationalarchives.gov.uk/PRONOM</a:t>
            </a:r>
            <a:endParaRPr lang="en-US" sz="1600" dirty="0" smtClean="0"/>
          </a:p>
          <a:p>
            <a:pPr marL="687388" indent="1588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http://gdfr.info/</a:t>
            </a:r>
            <a:r>
              <a:rPr lang="en-US" sz="1600" dirty="0" smtClean="0"/>
              <a:t> </a:t>
            </a:r>
          </a:p>
          <a:p>
            <a:pPr marL="687388">
              <a:spcBef>
                <a:spcPts val="1000"/>
              </a:spcBef>
            </a:pPr>
            <a:r>
              <a:rPr lang="en-US" sz="2400" dirty="0" smtClean="0"/>
              <a:t>Open source  platform / GPL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Semantic wiki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Funded by the Library of Congress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133850"/>
            <a:ext cx="2590800" cy="1943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indent="1588">
              <a:buNone/>
            </a:pPr>
            <a:r>
              <a:rPr lang="en-US" dirty="0" smtClean="0"/>
              <a:t>PRONOM – </a:t>
            </a:r>
            <a:r>
              <a:rPr lang="en-US" sz="2600" dirty="0" smtClean="0"/>
              <a:t>National Archives [UK], 2002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http://www.nationalarchives.gov.uk/PRONOM</a:t>
            </a:r>
            <a:r>
              <a:rPr lang="en-US" sz="1600" dirty="0" smtClean="0"/>
              <a:t> </a:t>
            </a:r>
          </a:p>
          <a:p>
            <a:pPr marL="682625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ready access to reliable technical information about the nature of electronic records</a:t>
            </a:r>
            <a:r>
              <a:rPr lang="en-US" dirty="0" smtClean="0"/>
              <a:t>”</a:t>
            </a:r>
          </a:p>
          <a:p>
            <a:pPr indent="1588">
              <a:buNone/>
            </a:pPr>
            <a:r>
              <a:rPr lang="en-US" dirty="0" smtClean="0"/>
              <a:t>JHOVE – </a:t>
            </a:r>
            <a:r>
              <a:rPr lang="en-US" sz="2400" dirty="0" smtClean="0"/>
              <a:t>Harvard, 2003</a:t>
            </a:r>
          </a:p>
          <a:p>
            <a:pPr indent="1588">
              <a:spcBef>
                <a:spcPts val="0"/>
              </a:spcBef>
              <a:buNone/>
            </a:pPr>
            <a:r>
              <a:rPr lang="en-US" sz="1600" dirty="0" smtClean="0">
                <a:hlinkClick r:id="rId4"/>
              </a:rPr>
              <a:t>http://hul.harvard.edu/jhove</a:t>
            </a:r>
            <a:r>
              <a:rPr lang="en-US" sz="1600" dirty="0" smtClean="0"/>
              <a:t> </a:t>
            </a:r>
          </a:p>
          <a:p>
            <a:pPr lvl="1" indent="1588">
              <a:buNone/>
            </a:pPr>
            <a:r>
              <a:rPr lang="en-US" i="1" dirty="0" smtClean="0"/>
              <a:t>“digital object validation and characterization”</a:t>
            </a:r>
          </a:p>
          <a:p>
            <a:pPr indent="1588">
              <a:buNone/>
            </a:pPr>
            <a:r>
              <a:rPr lang="en-US" dirty="0" smtClean="0"/>
              <a:t>GDFR – </a:t>
            </a:r>
            <a:r>
              <a:rPr lang="en-US" sz="2600" dirty="0" smtClean="0"/>
              <a:t>Harvard/OCLC, 2006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1600" dirty="0" smtClean="0">
                <a:hlinkClick r:id="rId5"/>
              </a:rPr>
              <a:t>http://gdfr.info/</a:t>
            </a:r>
            <a:r>
              <a:rPr lang="en-US" sz="1600" dirty="0" smtClean="0"/>
              <a:t> </a:t>
            </a:r>
          </a:p>
          <a:p>
            <a:pPr marL="682625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a distributed and replicated registry of format information populated and vetted by experts and enthusiasts world-wide</a:t>
            </a:r>
            <a:r>
              <a:rPr lang="en-US" dirty="0" smtClean="0"/>
              <a:t>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5375" y="4686300"/>
            <a:ext cx="1114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6553200" y="1752600"/>
            <a:ext cx="2019300" cy="323850"/>
            <a:chOff x="6553200" y="1752600"/>
            <a:chExt cx="2019300" cy="323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34200" y="1752600"/>
              <a:ext cx="16383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752600"/>
              <a:ext cx="42100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52888" y="3429000"/>
            <a:ext cx="1128712" cy="32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5105400"/>
          </a:xfrm>
        </p:spPr>
        <p:txBody>
          <a:bodyPr>
            <a:normAutofit lnSpcReduction="10000"/>
          </a:bodyPr>
          <a:lstStyle/>
          <a:p>
            <a:pPr marL="0" indent="1588">
              <a:buNone/>
            </a:pPr>
            <a:r>
              <a:rPr lang="en-US" dirty="0" smtClean="0"/>
              <a:t>Proto-UDFR – </a:t>
            </a:r>
            <a:r>
              <a:rPr lang="en-US" sz="2600" dirty="0" smtClean="0"/>
              <a:t>Ad hoc stakeholder community, 2009</a:t>
            </a:r>
          </a:p>
          <a:p>
            <a:pPr marL="687388"/>
            <a:r>
              <a:rPr lang="en-US" sz="2400" dirty="0" smtClean="0"/>
              <a:t>Resolve PRONOM IPR issues and develop a community-supported open source solution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Advance beyond legacy RDBMS and XML database technology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UDFR – </a:t>
            </a:r>
            <a:r>
              <a:rPr lang="en-US" sz="2600" dirty="0" smtClean="0"/>
              <a:t>CDL, January 2011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hlinkClick r:id="rId3"/>
              </a:rPr>
              <a:t>http://udfr.org/</a:t>
            </a:r>
            <a:endParaRPr lang="en-US" sz="1600" dirty="0" smtClean="0"/>
          </a:p>
          <a:p>
            <a:pPr marL="347663" lvl="1" indent="0">
              <a:buNone/>
            </a:pPr>
            <a:r>
              <a:rPr lang="en-US" sz="2200" dirty="0" smtClean="0"/>
              <a:t>“</a:t>
            </a:r>
            <a:r>
              <a:rPr lang="en-US" i="1" dirty="0" smtClean="0"/>
              <a:t>a semantic registry for digital preservation</a:t>
            </a:r>
            <a:r>
              <a:rPr lang="en-US" dirty="0" smtClean="0"/>
              <a:t>”</a:t>
            </a:r>
          </a:p>
          <a:p>
            <a:pPr marL="687388"/>
            <a:r>
              <a:rPr lang="en-US" sz="2400" dirty="0" smtClean="0"/>
              <a:t>LC/NDIIPP funded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Stakeholder meeting, April 2011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Beta release, November 2011</a:t>
            </a:r>
          </a:p>
          <a:p>
            <a:pPr marL="687388">
              <a:spcBef>
                <a:spcPts val="600"/>
              </a:spcBef>
            </a:pPr>
            <a:r>
              <a:rPr lang="en-US" sz="2400" dirty="0" smtClean="0"/>
              <a:t>Production release, January 2012</a:t>
            </a:r>
            <a:endParaRPr lang="en-US" sz="2400" dirty="0"/>
          </a:p>
        </p:txBody>
      </p:sp>
      <p:pic>
        <p:nvPicPr>
          <p:cNvPr id="5" name="Picture 4" descr="udfr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3705225"/>
            <a:ext cx="343677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What you need to know about something in order to exploit that thing meaningfully </a:t>
            </a:r>
            <a:r>
              <a:rPr lang="en-US" sz="2400" dirty="0" smtClean="0"/>
              <a:t>[OAIS/ISO 14720]</a:t>
            </a:r>
          </a:p>
          <a:p>
            <a:pPr marL="0" indent="0">
              <a:buNone/>
            </a:pPr>
            <a:r>
              <a:rPr lang="en-US" dirty="0" smtClean="0"/>
              <a:t>Information that lets you answer important preservation questions</a:t>
            </a:r>
          </a:p>
          <a:p>
            <a:pPr marL="692150">
              <a:spcBef>
                <a:spcPts val="1800"/>
              </a:spcBef>
            </a:pPr>
            <a:r>
              <a:rPr lang="en-US" sz="2400" dirty="0" smtClean="0"/>
              <a:t>What format is it?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What are its significant properties?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Is it valid?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Is it at risk?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How can I render/play/read it?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What can it be transformed into?</a:t>
            </a:r>
          </a:p>
          <a:p>
            <a:pPr marL="692150">
              <a:spcBef>
                <a:spcPts val="600"/>
              </a:spcBef>
            </a:pPr>
            <a:r>
              <a:rPr lang="en-US" sz="2400" dirty="0" smtClean="0"/>
              <a:t>How?</a:t>
            </a:r>
            <a:endParaRPr lang="en-US" sz="24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21239" y="3644660"/>
            <a:ext cx="2743200" cy="24348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semantic?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8486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semantic web lets anyone say anything about anything</a:t>
            </a:r>
          </a:p>
          <a:p>
            <a:pPr marL="684213"/>
            <a:r>
              <a:rPr lang="en-US" sz="2400" dirty="0" smtClean="0"/>
              <a:t>Understandable to both people and machines</a:t>
            </a:r>
          </a:p>
          <a:p>
            <a:pPr marL="684213">
              <a:spcBef>
                <a:spcPts val="0"/>
              </a:spcBef>
              <a:buNone/>
            </a:pPr>
            <a:endParaRPr lang="en-US" sz="2400" dirty="0" smtClean="0"/>
          </a:p>
          <a:p>
            <a:pPr marL="684213">
              <a:spcBef>
                <a:spcPts val="0"/>
              </a:spcBef>
              <a:buNone/>
            </a:pPr>
            <a:endParaRPr lang="en-US" sz="2400" dirty="0" smtClean="0"/>
          </a:p>
          <a:p>
            <a:pPr marL="684213">
              <a:spcBef>
                <a:spcPts val="0"/>
              </a:spcBef>
            </a:pPr>
            <a:endParaRPr lang="en-US" sz="2400" dirty="0" smtClean="0"/>
          </a:p>
          <a:p>
            <a:pPr marL="684213">
              <a:spcBef>
                <a:spcPts val="0"/>
              </a:spcBef>
            </a:pPr>
            <a:endParaRPr lang="en-US" sz="2400" dirty="0" smtClean="0"/>
          </a:p>
          <a:p>
            <a:pPr marL="684213">
              <a:spcBef>
                <a:spcPts val="0"/>
              </a:spcBef>
            </a:pPr>
            <a:endParaRPr lang="en-US" sz="2400" dirty="0" smtClean="0"/>
          </a:p>
          <a:p>
            <a:pPr marL="684213">
              <a:spcBef>
                <a:spcPts val="0"/>
              </a:spcBef>
            </a:pPr>
            <a:endParaRPr lang="en-US" sz="2400" dirty="0" smtClean="0"/>
          </a:p>
          <a:p>
            <a:pPr marL="684213"/>
            <a:endParaRPr lang="en-US" sz="2400" dirty="0" smtClean="0"/>
          </a:p>
          <a:p>
            <a:pPr marL="3175" indent="-3175">
              <a:spcBef>
                <a:spcPts val="0"/>
              </a:spcBef>
              <a:buNone/>
            </a:pPr>
            <a:r>
              <a:rPr lang="en-US" dirty="0" smtClean="0"/>
              <a:t>The web is </a:t>
            </a:r>
            <a:r>
              <a:rPr lang="en-US" sz="2400" dirty="0" smtClean="0"/>
              <a:t>(or will be)</a:t>
            </a:r>
            <a:r>
              <a:rPr lang="en-US" dirty="0" smtClean="0"/>
              <a:t> the semantic web</a:t>
            </a:r>
          </a:p>
          <a:p>
            <a:pPr marL="684213"/>
            <a:r>
              <a:rPr lang="en-US" sz="2400" dirty="0" smtClean="0"/>
              <a:t>Linked Data interoperability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0404" y="3127185"/>
            <a:ext cx="2890196" cy="191909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1" y="3124200"/>
            <a:ext cx="2590799" cy="19430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1015</Words>
  <Application>Microsoft Office PowerPoint</Application>
  <PresentationFormat>On-screen Show (4:3)</PresentationFormat>
  <Paragraphs>295</Paragraphs>
  <Slides>20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Unified Digital Format Registry (UDFR) Overview and Next Steps to an Operational Registry</vt:lpstr>
      <vt:lpstr>Agenda</vt:lpstr>
      <vt:lpstr>Why formats?</vt:lpstr>
      <vt:lpstr>Why formats?</vt:lpstr>
      <vt:lpstr>Unified Digital Format Registry</vt:lpstr>
      <vt:lpstr>A bit of history…</vt:lpstr>
      <vt:lpstr>A bit of history…</vt:lpstr>
      <vt:lpstr>Representation information</vt:lpstr>
      <vt:lpstr>Why semantic?</vt:lpstr>
      <vt:lpstr>Data modeling</vt:lpstr>
      <vt:lpstr>Roles</vt:lpstr>
      <vt:lpstr>Provenance</vt:lpstr>
      <vt:lpstr>Technology stack</vt:lpstr>
      <vt:lpstr>Initial population</vt:lpstr>
      <vt:lpstr>Licensing</vt:lpstr>
      <vt:lpstr>Demo</vt:lpstr>
      <vt:lpstr>Lessons learned</vt:lpstr>
      <vt:lpstr>Lessons learned</vt:lpstr>
      <vt:lpstr>Next steps</vt:lpstr>
      <vt:lpstr>For more information</vt:lpstr>
    </vt:vector>
  </TitlesOfParts>
  <Company>UCOP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Watch for Repository Quality Assurance</dc:title>
  <dc:creator>Stephen Abrams</dc:creator>
  <cp:lastModifiedBy>slabrams</cp:lastModifiedBy>
  <cp:revision>196</cp:revision>
  <dcterms:created xsi:type="dcterms:W3CDTF">2011-09-09T20:21:37Z</dcterms:created>
  <dcterms:modified xsi:type="dcterms:W3CDTF">2012-01-13T14:58:37Z</dcterms:modified>
</cp:coreProperties>
</file>